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257" r:id="rId3"/>
    <p:sldId id="258" r:id="rId4"/>
    <p:sldId id="259" r:id="rId5"/>
    <p:sldId id="260" r:id="rId6"/>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D1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3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4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8 Título"/>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6" name="29 Marcador de fecha"/>
          <p:cNvSpPr>
            <a:spLocks noGrp="1"/>
          </p:cNvSpPr>
          <p:nvPr>
            <p:ph type="dt" sz="half" idx="10"/>
          </p:nvPr>
        </p:nvSpPr>
        <p:spPr/>
        <p:txBody>
          <a:bodyPr/>
          <a:lstStyle>
            <a:lvl1pPr>
              <a:defRPr/>
            </a:lvl1pPr>
          </a:lstStyle>
          <a:p>
            <a:pPr>
              <a:defRPr/>
            </a:pPr>
            <a:endParaRPr lang="es-ES_tradnl"/>
          </a:p>
        </p:txBody>
      </p:sp>
      <p:sp>
        <p:nvSpPr>
          <p:cNvPr id="7" name="18 Marcador de pie de página"/>
          <p:cNvSpPr>
            <a:spLocks noGrp="1"/>
          </p:cNvSpPr>
          <p:nvPr>
            <p:ph type="ftr" sz="quarter" idx="11"/>
          </p:nvPr>
        </p:nvSpPr>
        <p:spPr/>
        <p:txBody>
          <a:bodyPr/>
          <a:lstStyle>
            <a:lvl1pPr>
              <a:defRPr/>
            </a:lvl1pPr>
          </a:lstStyle>
          <a:p>
            <a:pPr>
              <a:defRPr/>
            </a:pPr>
            <a:endParaRPr lang="es-ES_tradnl"/>
          </a:p>
        </p:txBody>
      </p:sp>
      <p:sp>
        <p:nvSpPr>
          <p:cNvPr id="8" name="26 Marcador de número de diapositiva"/>
          <p:cNvSpPr>
            <a:spLocks noGrp="1"/>
          </p:cNvSpPr>
          <p:nvPr>
            <p:ph type="sldNum" sz="quarter" idx="12"/>
          </p:nvPr>
        </p:nvSpPr>
        <p:spPr/>
        <p:txBody>
          <a:bodyPr/>
          <a:lstStyle>
            <a:lvl1pPr>
              <a:defRPr/>
            </a:lvl1pPr>
          </a:lstStyle>
          <a:p>
            <a:pPr>
              <a:defRPr/>
            </a:pPr>
            <a:fld id="{DD07B639-B7C8-40E9-8C5A-BA8641F505ED}"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E054524B-AAEF-494B-8D75-E5A58A654F4B}"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C8869749-71DB-4041-BECF-966E84F91747}"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4EB936E7-C266-47FF-A2F4-E074BC01A59B}"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3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4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endParaRPr lang="es-ES_tradnl"/>
          </a:p>
        </p:txBody>
      </p:sp>
      <p:sp>
        <p:nvSpPr>
          <p:cNvPr id="7" name="4 Marcador de pie de página"/>
          <p:cNvSpPr>
            <a:spLocks noGrp="1"/>
          </p:cNvSpPr>
          <p:nvPr>
            <p:ph type="ftr" sz="quarter" idx="11"/>
          </p:nvPr>
        </p:nvSpPr>
        <p:spPr/>
        <p:txBody>
          <a:bodyPr/>
          <a:lstStyle>
            <a:lvl1pPr>
              <a:defRPr/>
            </a:lvl1pPr>
          </a:lstStyle>
          <a:p>
            <a:pPr>
              <a:defRPr/>
            </a:pPr>
            <a:endParaRPr lang="es-ES_tradnl"/>
          </a:p>
        </p:txBody>
      </p:sp>
      <p:sp>
        <p:nvSpPr>
          <p:cNvPr id="8" name="5 Marcador de número de diapositiva"/>
          <p:cNvSpPr>
            <a:spLocks noGrp="1"/>
          </p:cNvSpPr>
          <p:nvPr>
            <p:ph type="sldNum" sz="quarter" idx="12"/>
          </p:nvPr>
        </p:nvSpPr>
        <p:spPr/>
        <p:txBody>
          <a:bodyPr/>
          <a:lstStyle>
            <a:lvl1pPr>
              <a:defRPr/>
            </a:lvl1pPr>
          </a:lstStyle>
          <a:p>
            <a:pPr>
              <a:defRPr/>
            </a:pPr>
            <a:fld id="{7781888E-D307-4ACF-A928-3F01E5F4821C}"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_tradnl"/>
          </a:p>
        </p:txBody>
      </p:sp>
      <p:sp>
        <p:nvSpPr>
          <p:cNvPr id="6" name="21 Marcador de pie de página"/>
          <p:cNvSpPr>
            <a:spLocks noGrp="1"/>
          </p:cNvSpPr>
          <p:nvPr>
            <p:ph type="ftr" sz="quarter" idx="11"/>
          </p:nvPr>
        </p:nvSpPr>
        <p:spPr/>
        <p:txBody>
          <a:bodyPr/>
          <a:lstStyle>
            <a:lvl1pPr>
              <a:defRPr/>
            </a:lvl1pPr>
          </a:lstStyle>
          <a:p>
            <a:pPr>
              <a:defRPr/>
            </a:pPr>
            <a:endParaRPr lang="es-ES_tradnl"/>
          </a:p>
        </p:txBody>
      </p:sp>
      <p:sp>
        <p:nvSpPr>
          <p:cNvPr id="7" name="17 Marcador de número de diapositiva"/>
          <p:cNvSpPr>
            <a:spLocks noGrp="1"/>
          </p:cNvSpPr>
          <p:nvPr>
            <p:ph type="sldNum" sz="quarter" idx="12"/>
          </p:nvPr>
        </p:nvSpPr>
        <p:spPr/>
        <p:txBody>
          <a:bodyPr/>
          <a:lstStyle>
            <a:lvl1pPr>
              <a:defRPr/>
            </a:lvl1pPr>
          </a:lstStyle>
          <a:p>
            <a:pPr>
              <a:defRPr/>
            </a:pPr>
            <a:fld id="{8D2952D5-E152-4780-90D8-9F4EB7789199}"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endParaRPr lang="es-ES_tradnl"/>
          </a:p>
        </p:txBody>
      </p:sp>
      <p:sp>
        <p:nvSpPr>
          <p:cNvPr id="8" name="7 Marcador de pie de página"/>
          <p:cNvSpPr>
            <a:spLocks noGrp="1"/>
          </p:cNvSpPr>
          <p:nvPr>
            <p:ph type="ftr" sz="quarter" idx="11"/>
          </p:nvPr>
        </p:nvSpPr>
        <p:spPr/>
        <p:txBody>
          <a:bodyPr/>
          <a:lstStyle>
            <a:lvl1pPr>
              <a:defRPr/>
            </a:lvl1pPr>
          </a:lstStyle>
          <a:p>
            <a:pPr>
              <a:defRPr/>
            </a:pPr>
            <a:endParaRPr lang="es-ES_tradnl"/>
          </a:p>
        </p:txBody>
      </p:sp>
      <p:sp>
        <p:nvSpPr>
          <p:cNvPr id="9" name="8 Marcador de número de diapositiva"/>
          <p:cNvSpPr>
            <a:spLocks noGrp="1"/>
          </p:cNvSpPr>
          <p:nvPr>
            <p:ph type="sldNum" sz="quarter" idx="12"/>
          </p:nvPr>
        </p:nvSpPr>
        <p:spPr/>
        <p:txBody>
          <a:bodyPr/>
          <a:lstStyle>
            <a:lvl1pPr>
              <a:defRPr/>
            </a:lvl1pPr>
          </a:lstStyle>
          <a:p>
            <a:pPr>
              <a:defRPr/>
            </a:pPr>
            <a:fld id="{773AD3A8-4658-4108-AAD0-F1ACF16F08E6}"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lstStyle>
            <a:lvl1pPr algn="l">
              <a:defRPr sz="4600"/>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_tradnl"/>
          </a:p>
        </p:txBody>
      </p:sp>
      <p:sp>
        <p:nvSpPr>
          <p:cNvPr id="4" name="21 Marcador de pie de página"/>
          <p:cNvSpPr>
            <a:spLocks noGrp="1"/>
          </p:cNvSpPr>
          <p:nvPr>
            <p:ph type="ftr" sz="quarter" idx="11"/>
          </p:nvPr>
        </p:nvSpPr>
        <p:spPr/>
        <p:txBody>
          <a:bodyPr/>
          <a:lstStyle>
            <a:lvl1pPr>
              <a:defRPr/>
            </a:lvl1pPr>
          </a:lstStyle>
          <a:p>
            <a:pPr>
              <a:defRPr/>
            </a:pPr>
            <a:endParaRPr lang="es-ES_tradnl"/>
          </a:p>
        </p:txBody>
      </p:sp>
      <p:sp>
        <p:nvSpPr>
          <p:cNvPr id="5" name="17 Marcador de número de diapositiva"/>
          <p:cNvSpPr>
            <a:spLocks noGrp="1"/>
          </p:cNvSpPr>
          <p:nvPr>
            <p:ph type="sldNum" sz="quarter" idx="12"/>
          </p:nvPr>
        </p:nvSpPr>
        <p:spPr/>
        <p:txBody>
          <a:bodyPr/>
          <a:lstStyle>
            <a:lvl1pPr>
              <a:defRPr/>
            </a:lvl1pPr>
          </a:lstStyle>
          <a:p>
            <a:pPr>
              <a:defRPr/>
            </a:pPr>
            <a:fld id="{164D4482-A657-4490-932E-73110C75A0EA}"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_tradnl"/>
          </a:p>
        </p:txBody>
      </p:sp>
      <p:sp>
        <p:nvSpPr>
          <p:cNvPr id="3" name="21 Marcador de pie de página"/>
          <p:cNvSpPr>
            <a:spLocks noGrp="1"/>
          </p:cNvSpPr>
          <p:nvPr>
            <p:ph type="ftr" sz="quarter" idx="11"/>
          </p:nvPr>
        </p:nvSpPr>
        <p:spPr/>
        <p:txBody>
          <a:bodyPr/>
          <a:lstStyle>
            <a:lvl1pPr>
              <a:defRPr/>
            </a:lvl1pPr>
          </a:lstStyle>
          <a:p>
            <a:pPr>
              <a:defRPr/>
            </a:pPr>
            <a:endParaRPr lang="es-ES_tradnl"/>
          </a:p>
        </p:txBody>
      </p:sp>
      <p:sp>
        <p:nvSpPr>
          <p:cNvPr id="4" name="17 Marcador de número de diapositiva"/>
          <p:cNvSpPr>
            <a:spLocks noGrp="1"/>
          </p:cNvSpPr>
          <p:nvPr>
            <p:ph type="sldNum" sz="quarter" idx="12"/>
          </p:nvPr>
        </p:nvSpPr>
        <p:spPr/>
        <p:txBody>
          <a:bodyPr/>
          <a:lstStyle>
            <a:lvl1pPr>
              <a:defRPr/>
            </a:lvl1pPr>
          </a:lstStyle>
          <a:p>
            <a:pPr>
              <a:defRPr/>
            </a:pPr>
            <a:fld id="{85E8F7D8-301C-4B58-97EF-645CBC7BB3D6}"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_tradnl"/>
          </a:p>
        </p:txBody>
      </p:sp>
      <p:sp>
        <p:nvSpPr>
          <p:cNvPr id="7" name="6 Marcador de número de diapositiva"/>
          <p:cNvSpPr>
            <a:spLocks noGrp="1"/>
          </p:cNvSpPr>
          <p:nvPr>
            <p:ph type="sldNum" sz="quarter" idx="12"/>
          </p:nvPr>
        </p:nvSpPr>
        <p:spPr>
          <a:xfrm>
            <a:off x="8156575" y="6421438"/>
            <a:ext cx="762000" cy="365125"/>
          </a:xfrm>
        </p:spPr>
        <p:txBody>
          <a:bodyPr/>
          <a:lstStyle>
            <a:lvl1pPr>
              <a:defRPr/>
            </a:lvl1pPr>
          </a:lstStyle>
          <a:p>
            <a:pPr>
              <a:defRPr/>
            </a:pPr>
            <a:fld id="{BF30DBE5-ECB2-4EF5-AFAA-864B3A3F2AA0}"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_tradnl"/>
          </a:p>
        </p:txBody>
      </p:sp>
      <p:sp>
        <p:nvSpPr>
          <p:cNvPr id="7" name="6 Marcador de número de diapositiva"/>
          <p:cNvSpPr>
            <a:spLocks noGrp="1"/>
          </p:cNvSpPr>
          <p:nvPr>
            <p:ph type="sldNum" sz="quarter" idx="12"/>
          </p:nvPr>
        </p:nvSpPr>
        <p:spPr/>
        <p:txBody>
          <a:bodyPr/>
          <a:lstStyle>
            <a:lvl1pPr>
              <a:defRPr/>
            </a:lvl1pPr>
          </a:lstStyle>
          <a:p>
            <a:pPr>
              <a:defRPr/>
            </a:pPr>
            <a:fld id="{D23CDF2C-DA9F-4D99-9A75-15A5DFF94260}"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8 Marcador de título"/>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s-ES_tradnl"/>
          </a:p>
        </p:txBody>
      </p:sp>
      <p:sp>
        <p:nvSpPr>
          <p:cNvPr id="22" name="21 Marcador de pie de página"/>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_tradnl"/>
          </a:p>
        </p:txBody>
      </p:sp>
      <p:sp>
        <p:nvSpPr>
          <p:cNvPr id="18" name="17 Marcador de número de diapositiva"/>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2">
                    <a:shade val="50000"/>
                  </a:schemeClr>
                </a:solidFill>
              </a:defRPr>
            </a:lvl1pPr>
          </a:lstStyle>
          <a:p>
            <a:pPr>
              <a:defRPr/>
            </a:pPr>
            <a:fld id="{514ACF4D-79DE-4040-8695-482B75FA6C43}" type="slidenum">
              <a:rPr lang="es-ES_tradnl"/>
              <a:pPr>
                <a:defRPr/>
              </a:pPr>
              <a:t>‹Nº›</a:t>
            </a:fld>
            <a:endParaRPr lang="es-ES_tradnl"/>
          </a:p>
        </p:txBody>
      </p:sp>
    </p:spTree>
  </p:cSld>
  <p:clrMap bg1="dk1" tx1="lt1" bg2="dk2" tx2="lt2" accent1="accent1" accent2="accent2" accent3="accent3" accent4="accent4" accent5="accent5" accent6="accent6" hlink="hlink" folHlink="folHlink"/>
  <p:sldLayoutIdLst>
    <p:sldLayoutId id="2147483755" r:id="rId1"/>
    <p:sldLayoutId id="2147483749" r:id="rId2"/>
    <p:sldLayoutId id="2147483756" r:id="rId3"/>
    <p:sldLayoutId id="2147483750" r:id="rId4"/>
    <p:sldLayoutId id="2147483757" r:id="rId5"/>
    <p:sldLayoutId id="2147483751" r:id="rId6"/>
    <p:sldLayoutId id="2147483752" r:id="rId7"/>
    <p:sldLayoutId id="2147483758" r:id="rId8"/>
    <p:sldLayoutId id="2147483759" r:id="rId9"/>
    <p:sldLayoutId id="2147483753" r:id="rId10"/>
    <p:sldLayoutId id="2147483754"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l" fontAlgn="auto">
              <a:spcAft>
                <a:spcPts val="0"/>
              </a:spcAft>
              <a:defRPr/>
            </a:pPr>
            <a:r>
              <a:rPr lang="es-ES" sz="5000" smtClean="0"/>
              <a:t>LAS 5 “P” DEL MARKETING</a:t>
            </a:r>
            <a:endParaRPr lang="es-ES" sz="5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0"/>
            <a:ext cx="8229600" cy="1143000"/>
          </a:xfrm>
        </p:spPr>
        <p:txBody>
          <a:bodyPr>
            <a:normAutofit/>
          </a:bodyPr>
          <a:lstStyle/>
          <a:p>
            <a:pPr fontAlgn="auto">
              <a:spcAft>
                <a:spcPts val="0"/>
              </a:spcAft>
              <a:defRPr/>
            </a:pPr>
            <a:r>
              <a:rPr lang="es-ES" sz="4800" b="1" dirty="0" smtClean="0">
                <a:solidFill>
                  <a:srgbClr val="25D1F3"/>
                </a:solidFill>
                <a:effectLst>
                  <a:outerShdw blurRad="38100" dist="38100" dir="2700000" algn="tl">
                    <a:srgbClr val="000000">
                      <a:alpha val="43137"/>
                    </a:srgbClr>
                  </a:outerShdw>
                </a:effectLst>
              </a:rPr>
              <a:t>LAS 5 “P” DEL MARKETING:</a:t>
            </a:r>
            <a:endParaRPr lang="es-ES_tradnl" b="1" dirty="0">
              <a:solidFill>
                <a:srgbClr val="25D1F3"/>
              </a:solidFill>
              <a:effectLst>
                <a:outerShdw blurRad="38100" dist="38100" dir="2700000" algn="tl">
                  <a:srgbClr val="000000">
                    <a:alpha val="43137"/>
                  </a:srgbClr>
                </a:outerShdw>
              </a:effectLst>
            </a:endParaRPr>
          </a:p>
        </p:txBody>
      </p:sp>
      <p:sp>
        <p:nvSpPr>
          <p:cNvPr id="8195" name="Rectangle 3"/>
          <p:cNvSpPr>
            <a:spLocks noGrp="1" noChangeArrowheads="1"/>
          </p:cNvSpPr>
          <p:nvPr>
            <p:ph idx="1"/>
          </p:nvPr>
        </p:nvSpPr>
        <p:spPr>
          <a:xfrm>
            <a:off x="468313" y="908050"/>
            <a:ext cx="8229600" cy="5073650"/>
          </a:xfrm>
        </p:spPr>
        <p:txBody>
          <a:bodyPr/>
          <a:lstStyle/>
          <a:p>
            <a:pPr algn="just"/>
            <a:endParaRPr lang="es-ES_tradnl" sz="2400" smtClean="0"/>
          </a:p>
          <a:p>
            <a:pPr algn="just"/>
            <a:endParaRPr lang="es-ES_tradnl" sz="2400" smtClean="0"/>
          </a:p>
          <a:p>
            <a:pPr algn="just"/>
            <a:r>
              <a:rPr lang="es-ES_tradnl" sz="2400" smtClean="0"/>
              <a:t>Para diseñar estrategias de marketing, disponemos de cinco instrumentos básicos, que se han de combinar adecuadamente, con el fin de conseguir los objetivos. Esto se resume en las denominadas cinco P’s:</a:t>
            </a:r>
          </a:p>
          <a:p>
            <a:pPr algn="just"/>
            <a:endParaRPr lang="es-ES_tradnl" sz="2400" smtClean="0"/>
          </a:p>
          <a:p>
            <a:pPr lvl="1"/>
            <a:r>
              <a:rPr lang="es-ES_tradnl" sz="2400" smtClean="0"/>
              <a:t>Producto.</a:t>
            </a:r>
          </a:p>
          <a:p>
            <a:pPr lvl="1"/>
            <a:r>
              <a:rPr lang="es-ES_tradnl" sz="2400" smtClean="0"/>
              <a:t>Precio.</a:t>
            </a:r>
          </a:p>
          <a:p>
            <a:pPr lvl="1"/>
            <a:r>
              <a:rPr lang="es-ES_tradnl" sz="2400" smtClean="0"/>
              <a:t>Plaza o Distribución.</a:t>
            </a:r>
          </a:p>
          <a:p>
            <a:pPr lvl="1"/>
            <a:r>
              <a:rPr lang="es-ES_tradnl" sz="2400" smtClean="0"/>
              <a:t>Promoción.</a:t>
            </a:r>
          </a:p>
          <a:p>
            <a:pPr lvl="1"/>
            <a:r>
              <a:rPr lang="es-ES_tradnl" sz="2400" smtClean="0"/>
              <a:t>Personal.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0"/>
            <a:ext cx="8229600" cy="1143000"/>
          </a:xfrm>
        </p:spPr>
        <p:txBody>
          <a:bodyPr>
            <a:normAutofit/>
          </a:bodyPr>
          <a:lstStyle/>
          <a:p>
            <a:pPr fontAlgn="auto">
              <a:spcAft>
                <a:spcPts val="0"/>
              </a:spcAft>
              <a:defRPr/>
            </a:pPr>
            <a:r>
              <a:rPr lang="es-ES_tradnl" b="1" dirty="0">
                <a:solidFill>
                  <a:srgbClr val="25D1F3"/>
                </a:solidFill>
                <a:effectLst>
                  <a:outerShdw blurRad="38100" dist="38100" dir="2700000" algn="tl">
                    <a:srgbClr val="000000">
                      <a:alpha val="43137"/>
                    </a:srgbClr>
                  </a:outerShdw>
                </a:effectLst>
              </a:rPr>
              <a:t>5 ‘P’: Producto y </a:t>
            </a:r>
            <a:r>
              <a:rPr lang="es-ES_tradnl" b="1" dirty="0" smtClean="0">
                <a:solidFill>
                  <a:srgbClr val="25D1F3"/>
                </a:solidFill>
                <a:effectLst>
                  <a:outerShdw blurRad="38100" dist="38100" dir="2700000" algn="tl">
                    <a:srgbClr val="000000">
                      <a:alpha val="43137"/>
                    </a:srgbClr>
                  </a:outerShdw>
                </a:effectLst>
              </a:rPr>
              <a:t>Precio:</a:t>
            </a:r>
            <a:endParaRPr lang="es-ES_tradnl" b="1" dirty="0">
              <a:solidFill>
                <a:srgbClr val="25D1F3"/>
              </a:solidFill>
              <a:effectLst>
                <a:outerShdw blurRad="38100" dist="38100" dir="2700000" algn="tl">
                  <a:srgbClr val="000000">
                    <a:alpha val="43137"/>
                  </a:srgbClr>
                </a:outerShdw>
              </a:effectLst>
            </a:endParaRPr>
          </a:p>
        </p:txBody>
      </p:sp>
      <p:sp>
        <p:nvSpPr>
          <p:cNvPr id="9219" name="Rectangle 3"/>
          <p:cNvSpPr>
            <a:spLocks noGrp="1" noChangeArrowheads="1"/>
          </p:cNvSpPr>
          <p:nvPr>
            <p:ph idx="1"/>
          </p:nvPr>
        </p:nvSpPr>
        <p:spPr>
          <a:xfrm>
            <a:off x="468313" y="908050"/>
            <a:ext cx="8229600" cy="5616575"/>
          </a:xfrm>
        </p:spPr>
        <p:txBody>
          <a:bodyPr/>
          <a:lstStyle/>
          <a:p>
            <a:pPr algn="just">
              <a:lnSpc>
                <a:spcPct val="80000"/>
              </a:lnSpc>
            </a:pPr>
            <a:r>
              <a:rPr lang="es-ES_tradnl" sz="2400" b="1" smtClean="0"/>
              <a:t>Producto:</a:t>
            </a:r>
            <a:r>
              <a:rPr lang="es-ES_tradnl" sz="2400" smtClean="0"/>
              <a:t> Es cualquier bien, servicio o idea, que se ofrece al mercado. Entre sus funciones en el marketing están:</a:t>
            </a:r>
          </a:p>
          <a:p>
            <a:pPr lvl="1" algn="just">
              <a:lnSpc>
                <a:spcPct val="80000"/>
              </a:lnSpc>
            </a:pPr>
            <a:r>
              <a:rPr lang="es-ES_tradnl" sz="2200" smtClean="0"/>
              <a:t>Desarrollo y lanzamiento de nuevos productos, servicios y/o ideas.</a:t>
            </a:r>
          </a:p>
          <a:p>
            <a:pPr lvl="1" algn="just">
              <a:lnSpc>
                <a:spcPct val="80000"/>
              </a:lnSpc>
            </a:pPr>
            <a:r>
              <a:rPr lang="es-ES_tradnl" sz="2200" smtClean="0"/>
              <a:t>Mantenimiento, modificación o abandono de producto.</a:t>
            </a:r>
          </a:p>
          <a:p>
            <a:pPr lvl="1" algn="just">
              <a:lnSpc>
                <a:spcPct val="80000"/>
              </a:lnSpc>
            </a:pPr>
            <a:r>
              <a:rPr lang="es-ES_tradnl" sz="2200" smtClean="0"/>
              <a:t>Marca e imagen.</a:t>
            </a:r>
          </a:p>
          <a:p>
            <a:pPr lvl="1" algn="just">
              <a:lnSpc>
                <a:spcPct val="80000"/>
              </a:lnSpc>
            </a:pPr>
            <a:r>
              <a:rPr lang="es-ES_tradnl" sz="2200" smtClean="0"/>
              <a:t>Envase y etiquetado.</a:t>
            </a:r>
          </a:p>
          <a:p>
            <a:pPr algn="just">
              <a:lnSpc>
                <a:spcPct val="80000"/>
              </a:lnSpc>
            </a:pPr>
            <a:r>
              <a:rPr lang="es-ES_tradnl" sz="2400" b="1" smtClean="0"/>
              <a:t>Precio:</a:t>
            </a:r>
            <a:r>
              <a:rPr lang="es-ES_tradnl" sz="2400" smtClean="0"/>
              <a:t> Es el valor de intercambio del producto, determinado por la utilidad o la satisfacción, derivada de la compra y el uso o el consumo del producto. Características:</a:t>
            </a:r>
          </a:p>
          <a:p>
            <a:pPr lvl="1" algn="just">
              <a:lnSpc>
                <a:spcPct val="80000"/>
              </a:lnSpc>
            </a:pPr>
            <a:r>
              <a:rPr lang="es-ES_tradnl" sz="2200" smtClean="0"/>
              <a:t>Se fija más a corto plazo. </a:t>
            </a:r>
          </a:p>
          <a:p>
            <a:pPr lvl="1" algn="just">
              <a:lnSpc>
                <a:spcPct val="80000"/>
              </a:lnSpc>
            </a:pPr>
            <a:r>
              <a:rPr lang="es-ES_tradnl" sz="2200" smtClean="0"/>
              <a:t>Por el precio, la empresa puede adaptarse rápidamente según la competencia.</a:t>
            </a:r>
          </a:p>
          <a:p>
            <a:pPr lvl="1" algn="just">
              <a:lnSpc>
                <a:spcPct val="80000"/>
              </a:lnSpc>
            </a:pPr>
            <a:r>
              <a:rPr lang="es-ES_tradnl" sz="2200" smtClean="0"/>
              <a:t>Es el único que genera ingresos, mientras que los demás elementos generan costes.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1143000"/>
          </a:xfrm>
        </p:spPr>
        <p:txBody>
          <a:bodyPr>
            <a:normAutofit/>
          </a:bodyPr>
          <a:lstStyle/>
          <a:p>
            <a:pPr fontAlgn="auto">
              <a:spcAft>
                <a:spcPts val="0"/>
              </a:spcAft>
              <a:defRPr/>
            </a:pPr>
            <a:r>
              <a:rPr lang="es-ES_tradnl" b="1" dirty="0">
                <a:solidFill>
                  <a:srgbClr val="25D1F3"/>
                </a:solidFill>
                <a:effectLst>
                  <a:outerShdw blurRad="38100" dist="38100" dir="2700000" algn="tl">
                    <a:srgbClr val="000000">
                      <a:alpha val="43137"/>
                    </a:srgbClr>
                  </a:outerShdw>
                </a:effectLst>
              </a:rPr>
              <a:t>5 ‘P’: </a:t>
            </a:r>
            <a:r>
              <a:rPr lang="es-ES_tradnl" b="1" dirty="0" smtClean="0">
                <a:solidFill>
                  <a:srgbClr val="25D1F3"/>
                </a:solidFill>
                <a:effectLst>
                  <a:outerShdw blurRad="38100" dist="38100" dir="2700000" algn="tl">
                    <a:srgbClr val="000000">
                      <a:alpha val="43137"/>
                    </a:srgbClr>
                  </a:outerShdw>
                </a:effectLst>
              </a:rPr>
              <a:t>Plaza:</a:t>
            </a:r>
            <a:endParaRPr lang="es-ES_tradnl" b="1" dirty="0">
              <a:solidFill>
                <a:srgbClr val="25D1F3"/>
              </a:solidFill>
              <a:effectLst>
                <a:outerShdw blurRad="38100" dist="38100" dir="2700000" algn="tl">
                  <a:srgbClr val="000000">
                    <a:alpha val="43137"/>
                  </a:srgbClr>
                </a:outerShdw>
              </a:effectLst>
            </a:endParaRPr>
          </a:p>
        </p:txBody>
      </p:sp>
      <p:sp>
        <p:nvSpPr>
          <p:cNvPr id="5123" name="Rectangle 3"/>
          <p:cNvSpPr>
            <a:spLocks noGrp="1" noChangeArrowheads="1"/>
          </p:cNvSpPr>
          <p:nvPr>
            <p:ph idx="1"/>
          </p:nvPr>
        </p:nvSpPr>
        <p:spPr>
          <a:xfrm>
            <a:off x="457200" y="836613"/>
            <a:ext cx="8229600" cy="5289550"/>
          </a:xfrm>
        </p:spPr>
        <p:txBody>
          <a:bodyPr>
            <a:normAutofit lnSpcReduction="10000"/>
          </a:bodyPr>
          <a:lstStyle/>
          <a:p>
            <a:pPr marL="420624" indent="-384048" algn="just" fontAlgn="auto">
              <a:spcAft>
                <a:spcPts val="0"/>
              </a:spcAft>
              <a:buFont typeface="Wingdings 2"/>
              <a:buChar char=""/>
              <a:defRPr/>
            </a:pPr>
            <a:endParaRPr lang="es-ES_tradnl" sz="2400" dirty="0" smtClean="0"/>
          </a:p>
          <a:p>
            <a:pPr marL="420624" indent="-384048" algn="just" fontAlgn="auto">
              <a:spcAft>
                <a:spcPts val="0"/>
              </a:spcAft>
              <a:buFont typeface="Wingdings 2"/>
              <a:buChar char=""/>
              <a:defRPr/>
            </a:pPr>
            <a:r>
              <a:rPr lang="es-ES_tradnl" sz="2400" dirty="0" smtClean="0"/>
              <a:t>La </a:t>
            </a:r>
            <a:r>
              <a:rPr lang="es-ES_tradnl" sz="2400" dirty="0"/>
              <a:t>utilizamos para conseguir que un producto llegue al cliente. Cuatro elementos configuran la política de distribución:</a:t>
            </a:r>
            <a:r>
              <a:rPr lang="es-ES_tradnl" sz="2800" dirty="0"/>
              <a:t> </a:t>
            </a:r>
          </a:p>
          <a:p>
            <a:pPr marL="420624" indent="-384048" algn="just" fontAlgn="auto">
              <a:spcAft>
                <a:spcPts val="0"/>
              </a:spcAft>
              <a:buFont typeface="Wingdings 2"/>
              <a:buChar char=""/>
              <a:defRPr/>
            </a:pPr>
            <a:endParaRPr lang="es-ES_tradnl" sz="900" dirty="0"/>
          </a:p>
          <a:p>
            <a:pPr marL="722376" lvl="1" indent="-274320" fontAlgn="auto">
              <a:spcAft>
                <a:spcPts val="0"/>
              </a:spcAft>
              <a:buFont typeface="Wingdings 2"/>
              <a:buChar char=""/>
              <a:defRPr/>
            </a:pPr>
            <a:r>
              <a:rPr lang="es-ES_tradnl" sz="2200" dirty="0"/>
              <a:t>Canales de distribución. Agentes que llevan los productos desde el proveedor hasta el consumidor. </a:t>
            </a:r>
          </a:p>
          <a:p>
            <a:pPr marL="722376" lvl="1" indent="-274320" fontAlgn="auto">
              <a:spcAft>
                <a:spcPts val="0"/>
              </a:spcAft>
              <a:buFont typeface="Wingdings 2"/>
              <a:buChar char=""/>
              <a:defRPr/>
            </a:pPr>
            <a:r>
              <a:rPr lang="es-ES_tradnl" sz="2200" dirty="0"/>
              <a:t>Planificación de la distribución. Temática de cómo hacer llegar los productos a los consumidores y los agentes que intervienen (mayoristas, minoristas). </a:t>
            </a:r>
          </a:p>
          <a:p>
            <a:pPr marL="722376" lvl="1" indent="-274320" fontAlgn="auto">
              <a:spcAft>
                <a:spcPts val="0"/>
              </a:spcAft>
              <a:buFont typeface="Wingdings 2"/>
              <a:buChar char=""/>
              <a:defRPr/>
            </a:pPr>
            <a:r>
              <a:rPr lang="es-ES_tradnl" sz="2200" dirty="0"/>
              <a:t>Distribución física. Formas de transporte, niveles de stock, almacenes, localización de plantas y agentes utilizados. </a:t>
            </a:r>
          </a:p>
          <a:p>
            <a:pPr marL="722376" lvl="1" indent="-274320" fontAlgn="auto">
              <a:spcAft>
                <a:spcPts val="0"/>
              </a:spcAft>
              <a:buFont typeface="Wingdings 2"/>
              <a:buChar char=""/>
              <a:defRPr/>
            </a:pPr>
            <a:r>
              <a:rPr lang="es-ES_tradnl" sz="2200" dirty="0"/>
              <a:t>Comercialización. Técnicas y acciones que se llevan a cabo en el punto de venta. Presentación, publicidad y la promoción en el punto de venta. </a:t>
            </a:r>
            <a:endParaRPr lang="es-ES_tradn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4663" y="0"/>
            <a:ext cx="8294687" cy="1143000"/>
          </a:xfrm>
        </p:spPr>
        <p:txBody>
          <a:bodyPr>
            <a:normAutofit/>
          </a:bodyPr>
          <a:lstStyle/>
          <a:p>
            <a:pPr fontAlgn="auto">
              <a:spcAft>
                <a:spcPts val="0"/>
              </a:spcAft>
              <a:defRPr/>
            </a:pPr>
            <a:r>
              <a:rPr lang="es-ES_tradnl" b="1" dirty="0">
                <a:solidFill>
                  <a:srgbClr val="25D1F3"/>
                </a:solidFill>
                <a:effectLst>
                  <a:outerShdw blurRad="38100" dist="38100" dir="2700000" algn="tl">
                    <a:srgbClr val="000000">
                      <a:alpha val="43137"/>
                    </a:srgbClr>
                  </a:outerShdw>
                </a:effectLst>
              </a:rPr>
              <a:t>5 ‘P’: Promoción y </a:t>
            </a:r>
            <a:r>
              <a:rPr lang="es-ES_tradnl" b="1" dirty="0" smtClean="0">
                <a:solidFill>
                  <a:srgbClr val="25D1F3"/>
                </a:solidFill>
                <a:effectLst>
                  <a:outerShdw blurRad="38100" dist="38100" dir="2700000" algn="tl">
                    <a:srgbClr val="000000">
                      <a:alpha val="43137"/>
                    </a:srgbClr>
                  </a:outerShdw>
                </a:effectLst>
              </a:rPr>
              <a:t>Personas:</a:t>
            </a:r>
            <a:endParaRPr lang="es-ES_tradnl" b="1" dirty="0">
              <a:solidFill>
                <a:srgbClr val="25D1F3"/>
              </a:solidFill>
              <a:effectLst>
                <a:outerShdw blurRad="38100" dist="38100" dir="2700000" algn="tl">
                  <a:srgbClr val="000000">
                    <a:alpha val="43137"/>
                  </a:srgbClr>
                </a:outerShdw>
              </a:effectLst>
            </a:endParaRPr>
          </a:p>
        </p:txBody>
      </p:sp>
      <p:sp>
        <p:nvSpPr>
          <p:cNvPr id="11267" name="Rectangle 3"/>
          <p:cNvSpPr>
            <a:spLocks noGrp="1" noChangeArrowheads="1"/>
          </p:cNvSpPr>
          <p:nvPr>
            <p:ph idx="1"/>
          </p:nvPr>
        </p:nvSpPr>
        <p:spPr>
          <a:xfrm>
            <a:off x="457200" y="836613"/>
            <a:ext cx="8229600" cy="5832475"/>
          </a:xfrm>
        </p:spPr>
        <p:txBody>
          <a:bodyPr/>
          <a:lstStyle/>
          <a:p>
            <a:pPr algn="just">
              <a:lnSpc>
                <a:spcPct val="80000"/>
              </a:lnSpc>
            </a:pPr>
            <a:endParaRPr lang="es-ES_tradnl" sz="2400" b="1" smtClean="0"/>
          </a:p>
          <a:p>
            <a:pPr algn="just">
              <a:lnSpc>
                <a:spcPct val="80000"/>
              </a:lnSpc>
            </a:pPr>
            <a:r>
              <a:rPr lang="es-ES_tradnl" sz="2400" b="1" smtClean="0"/>
              <a:t>Promoción: </a:t>
            </a:r>
            <a:r>
              <a:rPr lang="es-ES_tradnl" sz="2400" smtClean="0"/>
              <a:t>Con la promoción se busca crear en el cliente razones para adquirir un producto que se está comercializando. Se busca:</a:t>
            </a:r>
          </a:p>
          <a:p>
            <a:pPr lvl="1">
              <a:lnSpc>
                <a:spcPct val="80000"/>
              </a:lnSpc>
            </a:pPr>
            <a:r>
              <a:rPr lang="es-ES_tradnl" sz="2200" smtClean="0"/>
              <a:t>Comunicar las características del producto. </a:t>
            </a:r>
          </a:p>
          <a:p>
            <a:pPr lvl="1">
              <a:lnSpc>
                <a:spcPct val="80000"/>
              </a:lnSpc>
            </a:pPr>
            <a:r>
              <a:rPr lang="es-ES_tradnl" sz="2200" smtClean="0"/>
              <a:t>Comunicar los beneficios del producto. </a:t>
            </a:r>
          </a:p>
          <a:p>
            <a:pPr lvl="1">
              <a:lnSpc>
                <a:spcPct val="80000"/>
              </a:lnSpc>
            </a:pPr>
            <a:r>
              <a:rPr lang="es-ES_tradnl" sz="2200" smtClean="0"/>
              <a:t>Que se recuerde o se compre la marca/producto. </a:t>
            </a:r>
          </a:p>
          <a:p>
            <a:pPr algn="just">
              <a:lnSpc>
                <a:spcPct val="80000"/>
              </a:lnSpc>
            </a:pPr>
            <a:endParaRPr lang="es-ES_tradnl" sz="2200" smtClean="0"/>
          </a:p>
          <a:p>
            <a:pPr>
              <a:lnSpc>
                <a:spcPct val="80000"/>
              </a:lnSpc>
            </a:pPr>
            <a:r>
              <a:rPr lang="es-ES_tradnl" sz="2400" b="1" smtClean="0"/>
              <a:t>Personas: </a:t>
            </a:r>
            <a:r>
              <a:rPr lang="es-ES_tradnl" sz="2400" smtClean="0"/>
              <a:t>Seguimiento y mantenimiento de la relación con los clientes, después de la compra del producto.</a:t>
            </a:r>
          </a:p>
          <a:p>
            <a:pPr lvl="1">
              <a:lnSpc>
                <a:spcPct val="80000"/>
              </a:lnSpc>
            </a:pPr>
            <a:r>
              <a:rPr lang="es-ES_tradnl" sz="2200" smtClean="0"/>
              <a:t>Se quiere mantener al cliente informado sobre nuevas ofertas, lanzamientos, servicios y/o garantías, para conseguir su fidelidad a la marca, empresa, producto, servicio, etc.</a:t>
            </a:r>
          </a:p>
          <a:p>
            <a:pPr lvl="1">
              <a:lnSpc>
                <a:spcPct val="80000"/>
              </a:lnSpc>
            </a:pPr>
            <a:r>
              <a:rPr lang="es-ES_tradnl" sz="2200" smtClean="0"/>
              <a:t>Que sepa que ante posibles fallos del producto, dudas o sugerencias, la empresa está a su disposición.</a:t>
            </a:r>
          </a:p>
          <a:p>
            <a:pPr lvl="1">
              <a:lnSpc>
                <a:spcPct val="80000"/>
              </a:lnSpc>
            </a:pPr>
            <a:r>
              <a:rPr lang="es-ES_tradnl" sz="2200" smtClean="0"/>
              <a:t>De esta forma se consigue que el cliente repita la acción de compra y motive a terceros.</a:t>
            </a:r>
          </a:p>
        </p:txBody>
      </p:sp>
    </p:spTree>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446</Words>
  <Application>Microsoft Office PowerPoint</Application>
  <PresentationFormat>Presentación en pantalla (4:3)</PresentationFormat>
  <Paragraphs>40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Franklin Gothic Book</vt:lpstr>
      <vt:lpstr>Wingdings 2</vt:lpstr>
      <vt:lpstr>Calibri</vt:lpstr>
      <vt:lpstr>Técnico</vt:lpstr>
      <vt:lpstr>LAS 5 “P” DEL MARKETING</vt:lpstr>
      <vt:lpstr>LAS 5 “P” DEL MARKETING:</vt:lpstr>
      <vt:lpstr>5 ‘P’: Producto y Precio:</vt:lpstr>
      <vt:lpstr>5 ‘P’: Plaza:</vt:lpstr>
      <vt:lpstr>5 ‘P’: Promoción y Personas:</vt:lpstr>
    </vt:vector>
  </TitlesOfParts>
  <Company>PCs Solutions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5 “P” del Marketing </dc:title>
  <dc:creator>Eder Sulca </dc:creator>
  <cp:lastModifiedBy>KIRA</cp:lastModifiedBy>
  <cp:revision>3</cp:revision>
  <dcterms:created xsi:type="dcterms:W3CDTF">2010-05-08T05:27:35Z</dcterms:created>
  <dcterms:modified xsi:type="dcterms:W3CDTF">2010-05-22T17:22:08Z</dcterms:modified>
</cp:coreProperties>
</file>